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00" r:id="rId3"/>
    <p:sldId id="301" r:id="rId4"/>
    <p:sldId id="257" r:id="rId5"/>
    <p:sldId id="258" r:id="rId6"/>
    <p:sldId id="259" r:id="rId7"/>
    <p:sldId id="268" r:id="rId8"/>
    <p:sldId id="260" r:id="rId9"/>
    <p:sldId id="261" r:id="rId10"/>
    <p:sldId id="263" r:id="rId11"/>
    <p:sldId id="305" r:id="rId12"/>
    <p:sldId id="264" r:id="rId13"/>
    <p:sldId id="266" r:id="rId14"/>
    <p:sldId id="267" r:id="rId15"/>
    <p:sldId id="302" r:id="rId16"/>
    <p:sldId id="30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2AC90-77ED-4D79-919F-D0C16168BDFC}" type="datetimeFigureOut">
              <a:rPr lang="es-CR" smtClean="0"/>
              <a:t>5/4/2022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E1F1D-E122-4B94-9C7B-AEE48C6BF59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6511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7B96-A3F8-4D10-8AE9-A290C2CD67C6}" type="datetime1">
              <a:rPr lang="es-CR" smtClean="0"/>
              <a:t>5/4/2022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5EE-D122-4062-8E80-39F84FF770F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997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DF5E-1840-40BC-B20A-2F675AA3B5F4}" type="datetime1">
              <a:rPr lang="es-CR" smtClean="0"/>
              <a:t>5/4/2022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5EE-D122-4062-8E80-39F84FF770F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0742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01D0-188C-473A-A1BE-FAA72D0413DE}" type="datetime1">
              <a:rPr lang="es-CR" smtClean="0"/>
              <a:t>5/4/2022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5EE-D122-4062-8E80-39F84FF770F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8193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0521-3BFB-438E-8A7C-C54DD2B87921}" type="datetime1">
              <a:rPr lang="es-CR" smtClean="0"/>
              <a:t>5/4/2022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5EE-D122-4062-8E80-39F84FF770F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1696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0E24-6CF2-4227-972F-F44BF75DC61E}" type="datetime1">
              <a:rPr lang="es-CR" smtClean="0"/>
              <a:t>5/4/2022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5EE-D122-4062-8E80-39F84FF770F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7828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5B17-494C-4330-B99E-CBD1425BCD06}" type="datetime1">
              <a:rPr lang="es-CR" smtClean="0"/>
              <a:t>5/4/2022</a:t>
            </a:fld>
            <a:endParaRPr lang="es-C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5EE-D122-4062-8E80-39F84FF770F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289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2FCA-A251-4130-82DD-ECC6EB60ABC9}" type="datetime1">
              <a:rPr lang="es-CR" smtClean="0"/>
              <a:t>5/4/2022</a:t>
            </a:fld>
            <a:endParaRPr lang="es-C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5EE-D122-4062-8E80-39F84FF770F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0143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D00F-D661-4084-BC85-BE3A6AF3A09A}" type="datetime1">
              <a:rPr lang="es-CR" smtClean="0"/>
              <a:t>5/4/2022</a:t>
            </a:fld>
            <a:endParaRPr lang="es-C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5EE-D122-4062-8E80-39F84FF770F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2155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F2FC-5C83-4104-AD85-87398746F605}" type="datetime1">
              <a:rPr lang="es-CR" smtClean="0"/>
              <a:t>5/4/2022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5EE-D122-4062-8E80-39F84FF770F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1219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C1FE-09CD-4C86-9F2A-1EC206370346}" type="datetime1">
              <a:rPr lang="es-CR" smtClean="0"/>
              <a:t>5/4/2022</a:t>
            </a:fld>
            <a:endParaRPr lang="es-C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5EE-D122-4062-8E80-39F84FF770F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2378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E544-A539-4686-800A-97D4F36558D9}" type="datetime1">
              <a:rPr lang="es-CR" smtClean="0"/>
              <a:t>5/4/2022</a:t>
            </a:fld>
            <a:endParaRPr lang="es-C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C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D5EE-D122-4062-8E80-39F84FF770F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1859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C7B6A3-9F5A-40A4-95E8-C32B6678B9A5}" type="datetime1">
              <a:rPr lang="es-CR" smtClean="0"/>
              <a:t>5/4/2022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362D5EE-D122-4062-8E80-39F84FF770F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6091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B3D2E-901C-496C-B695-34D91C21B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06837"/>
            <a:ext cx="7315200" cy="3255264"/>
          </a:xfrm>
        </p:spPr>
        <p:txBody>
          <a:bodyPr>
            <a:normAutofit fontScale="90000"/>
          </a:bodyPr>
          <a:lstStyle/>
          <a:p>
            <a:br>
              <a:rPr lang="es-CR" dirty="0"/>
            </a:br>
            <a:r>
              <a:rPr lang="es-ES" sz="4900" dirty="0"/>
              <a:t>Gobernanza de las aguas subterráneas en Costa Rica y perspectivas de investigación hidrogeológica </a:t>
            </a:r>
            <a:endParaRPr lang="es-CR" sz="49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F9B681-462E-4A81-9CEF-CD98E7A70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R" dirty="0"/>
              <a:t>Ileana Boschini López</a:t>
            </a:r>
          </a:p>
          <a:p>
            <a:r>
              <a:rPr lang="es-CR" dirty="0"/>
              <a:t>Directora General de Geología y Minas</a:t>
            </a:r>
          </a:p>
          <a:p>
            <a:r>
              <a:rPr lang="es-CR" dirty="0"/>
              <a:t>Ministerio de Ambiente y Energía, Costa Rica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BA89B2-8481-4401-99C3-7131F5C33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785" y="4768675"/>
            <a:ext cx="1971193" cy="9256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722B0DD-AC29-4B66-9314-D76A98308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441" y="2761334"/>
            <a:ext cx="2361880" cy="118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17DAE-760A-4C0D-A734-AABD2608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Efectos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27102A-C08A-42F9-AB35-54D84C1EB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Desigualdad geográfica en el servicio de abastecimiento de agua que se brinda.</a:t>
            </a:r>
          </a:p>
          <a:p>
            <a:r>
              <a:rPr lang="es-ES" dirty="0"/>
              <a:t>Muchas veces no se brinda el servicio de agua, lo que significa atrasos en proyectos de desarrollo inmobiliario e industrial, entre otros.</a:t>
            </a:r>
          </a:p>
          <a:p>
            <a:r>
              <a:rPr lang="es-CR" dirty="0"/>
              <a:t>Confiscaciones sin </a:t>
            </a:r>
            <a:r>
              <a:rPr lang="es-ES" dirty="0"/>
              <a:t>indemnización de propiedades afectadas por </a:t>
            </a:r>
            <a:r>
              <a:rPr lang="es-CR" dirty="0"/>
              <a:t>leyes relacionadas con zonas de protección.</a:t>
            </a:r>
          </a:p>
          <a:p>
            <a:r>
              <a:rPr lang="es-ES" dirty="0"/>
              <a:t>Cada institución produce mapas hidrogeológicos y de vulnerabilidad, utilizando metodologías no uniformes.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E6FDEB-DEB8-4F9C-BE15-20E0FD31E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7" y="5538090"/>
            <a:ext cx="2361880" cy="11809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27309D-EB74-4991-BDE2-8515E20AC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27" y="5698879"/>
            <a:ext cx="2361880" cy="11809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D7E0F4E-CA29-4782-B85C-85EB29904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08" y="5725020"/>
            <a:ext cx="1971193" cy="9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0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2D328D4-3DFD-4302-9F90-D40B73759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5086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7E06B8-EA4C-4D60-A934-43F641106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39" y="293614"/>
            <a:ext cx="7751161" cy="604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4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23A48-24F3-4A1C-B154-E7DE855A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Efectos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7557A0-6DDA-43EB-8489-69E3717A4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 pesar de </a:t>
            </a:r>
            <a:r>
              <a:rPr lang="es-CR" dirty="0"/>
              <a:t>definir zonas de </a:t>
            </a:r>
            <a:r>
              <a:rPr lang="es-ES" dirty="0"/>
              <a:t>reserva, a veces son violadas.</a:t>
            </a:r>
          </a:p>
          <a:p>
            <a:r>
              <a:rPr lang="es-ES" dirty="0"/>
              <a:t>Se han creado </a:t>
            </a:r>
            <a:r>
              <a:rPr lang="es-CR" dirty="0"/>
              <a:t>plataformas informativas con información obtenida a lo largo de muchos años y con niveles de precisión variable.</a:t>
            </a:r>
          </a:p>
          <a:p>
            <a:r>
              <a:rPr lang="es-CR" dirty="0"/>
              <a:t>Se realizan estudios y programas </a:t>
            </a:r>
            <a:r>
              <a:rPr lang="es-ES" dirty="0"/>
              <a:t>de monitoreo de acuíferos cuyos resultados no son actualizados para la toma oportuna de decisiones, en perjuicio de los usuarios y deteniendo el desarrollo de proyectos.</a:t>
            </a:r>
          </a:p>
          <a:p>
            <a:r>
              <a:rPr lang="es-ES" dirty="0"/>
              <a:t>En síntesis: ausencia de una organización estratégica del sector, que da espacio para celos y descoordinación entre</a:t>
            </a:r>
            <a:r>
              <a:rPr lang="es-CR" dirty="0"/>
              <a:t> personas e </a:t>
            </a:r>
            <a:r>
              <a:rPr lang="es-ES" dirty="0"/>
              <a:t>instituciones, olvidando el servicio a la población.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D50688-88A9-4493-AA7E-0940349C2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7" y="5546479"/>
            <a:ext cx="2361880" cy="11809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A58EBE6-CEF8-48BE-AB44-BC0498250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08" y="5725020"/>
            <a:ext cx="1971193" cy="9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91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61E5B-EB92-483B-A7A7-66B05526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Funciones del futuro Servicio Geológico de Costa Rica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8E153B-A71D-4824-9074-A0D0CF62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s-ES" dirty="0"/>
              <a:t>Dirigir, formular y realizar programas de investigación geológica, geomorfológica, geofísica, geoquímica regional, geotérmica, vulcanológica, tectónica, estratigráfica, paleontológica e </a:t>
            </a:r>
            <a:r>
              <a:rPr lang="es-ES" dirty="0">
                <a:solidFill>
                  <a:srgbClr val="FF0000"/>
                </a:solidFill>
              </a:rPr>
              <a:t>hidrogeológica</a:t>
            </a:r>
            <a:r>
              <a:rPr lang="es-ES" dirty="0"/>
              <a:t> del territorio, para generar coberturas de información relacionadas a los modelos básicos del subsuelo.</a:t>
            </a:r>
            <a:endParaRPr lang="es-CR" dirty="0"/>
          </a:p>
          <a:p>
            <a:pPr lvl="0"/>
            <a:r>
              <a:rPr lang="es-CR" dirty="0"/>
              <a:t>Realizar las investigaciones geológicas y mineras para el mejor aprovechamiento de los recursos en el país, a través de </a:t>
            </a:r>
            <a:r>
              <a:rPr lang="es-ES" dirty="0"/>
              <a:t>la prospección y exploración de los recursos minerales, de las </a:t>
            </a:r>
            <a:r>
              <a:rPr lang="es-ES" dirty="0">
                <a:solidFill>
                  <a:srgbClr val="FF0000"/>
                </a:solidFill>
              </a:rPr>
              <a:t>aguas subterráneas</a:t>
            </a:r>
            <a:r>
              <a:rPr lang="es-ES" dirty="0"/>
              <a:t>, de las fuentes geotérmicas y otras fuentes energéticas.</a:t>
            </a:r>
            <a:endParaRPr lang="es-CR" dirty="0"/>
          </a:p>
          <a:p>
            <a:pPr lvl="0"/>
            <a:r>
              <a:rPr lang="es-ES" dirty="0"/>
              <a:t>Transferir la información científica a los actores vinculados a la gestión de los </a:t>
            </a:r>
            <a:r>
              <a:rPr lang="es-ES" dirty="0" err="1"/>
              <a:t>georecursos</a:t>
            </a:r>
            <a:r>
              <a:rPr lang="es-ES" dirty="0"/>
              <a:t>.</a:t>
            </a:r>
            <a:endParaRPr lang="es-CR" dirty="0"/>
          </a:p>
          <a:p>
            <a:pPr lvl="0"/>
            <a:r>
              <a:rPr lang="es-ES" dirty="0"/>
              <a:t>Identificación de yacimientos minerales más diversos, aplicando mejores herramientas y tecnologías.</a:t>
            </a:r>
            <a:endParaRPr lang="es-CR" dirty="0"/>
          </a:p>
          <a:p>
            <a:pPr lvl="0"/>
            <a:r>
              <a:rPr lang="es-CR" dirty="0"/>
              <a:t>Difundir y divulgar el conocimiento geológico del territorio costarricense. </a:t>
            </a:r>
          </a:p>
          <a:p>
            <a:pPr lvl="0"/>
            <a:r>
              <a:rPr lang="es-ES" dirty="0">
                <a:solidFill>
                  <a:srgbClr val="FF0000"/>
                </a:solidFill>
              </a:rPr>
              <a:t>Generar insumos para el ordenamiento territorial del país</a:t>
            </a:r>
            <a:r>
              <a:rPr lang="es-ES" dirty="0"/>
              <a:t>.</a:t>
            </a:r>
            <a:endParaRPr lang="es-CR" dirty="0"/>
          </a:p>
          <a:p>
            <a:pPr lvl="0"/>
            <a:r>
              <a:rPr lang="es-ES" dirty="0"/>
              <a:t>Generar insumos para la prevención de riesgos geológicos</a:t>
            </a:r>
            <a:r>
              <a:rPr lang="es-CR" dirty="0"/>
              <a:t>.</a:t>
            </a:r>
          </a:p>
          <a:p>
            <a:pPr lvl="0"/>
            <a:r>
              <a:rPr lang="es-CR" dirty="0"/>
              <a:t>Actualizar y publicar el mapa geológico nacional con base en los datos geológicos del territorio de Costa Rica.</a:t>
            </a:r>
          </a:p>
          <a:p>
            <a:pPr lvl="0"/>
            <a:r>
              <a:rPr lang="es-CR" dirty="0"/>
              <a:t>Identificar y promover la preservación de lugares de interés geológico por su valor estético o su reflejo de procesos geológicos únicos.</a:t>
            </a:r>
          </a:p>
          <a:p>
            <a:pPr lvl="0"/>
            <a:r>
              <a:rPr lang="es-CR" dirty="0"/>
              <a:t>Generar insumos para el Estado en la formulación de políticas en materia de geociencias, </a:t>
            </a:r>
            <a:r>
              <a:rPr lang="es-CR" dirty="0">
                <a:solidFill>
                  <a:srgbClr val="FF0000"/>
                </a:solidFill>
              </a:rPr>
              <a:t>hidrogeología</a:t>
            </a:r>
            <a:r>
              <a:rPr lang="es-CR" dirty="0"/>
              <a:t>, ordenamiento territorial, amenazas y riesgos geológicos.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043E17B-1781-4B5A-A797-3A979E473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7" y="5546479"/>
            <a:ext cx="2361880" cy="11809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05777C7-0B2B-4DD8-B5AA-A87725CB9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08" y="5725020"/>
            <a:ext cx="1971193" cy="9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7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80C06-C9E1-490B-B9E8-9C73252A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Unidad de Recursos Hídrico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060F13-90D3-46B8-B1ED-C76861BDF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877" y="864108"/>
            <a:ext cx="7585591" cy="512064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s-ES" b="1" dirty="0"/>
              <a:t>Recursos hídricos:</a:t>
            </a:r>
            <a:r>
              <a:rPr lang="es-ES" dirty="0"/>
              <a:t> Generar conocimiento </a:t>
            </a:r>
            <a:r>
              <a:rPr lang="es-ES" dirty="0" err="1"/>
              <a:t>geocientífico</a:t>
            </a:r>
            <a:r>
              <a:rPr lang="es-ES" dirty="0"/>
              <a:t> relacionado con las aguas subterráneas y superficiales del territorio nacional, con el fin de ayudar al Estado a generar políticas públicas sobre su manejo sostenible.</a:t>
            </a:r>
            <a:endParaRPr lang="es-CR" sz="1800" dirty="0"/>
          </a:p>
          <a:p>
            <a:pPr marL="0" indent="0">
              <a:buNone/>
            </a:pPr>
            <a:r>
              <a:rPr lang="es-ES" b="1" dirty="0"/>
              <a:t>Unidad de Investigación Hidrogeológica - Objetivos: </a:t>
            </a:r>
          </a:p>
          <a:p>
            <a:r>
              <a:rPr lang="es-ES" dirty="0"/>
              <a:t>Desarrollar el estudio integral del agua subterránea, como el origen y formación, las formas de sus yacimientos, su difusión, movimiento, distribución, evolución en tiempo y en espacio en el marco de la geología regional, su régimen, reservas y propiedades físicas, químicas, bacteriológicas y radiactivas.</a:t>
            </a:r>
            <a:endParaRPr lang="es-CR" sz="1800" dirty="0"/>
          </a:p>
          <a:p>
            <a:r>
              <a:rPr lang="es-ES" dirty="0"/>
              <a:t>Realizar el inventario y la caracterización de las zonas potenciales de aguas subterráneas.</a:t>
            </a:r>
            <a:endParaRPr lang="es-CR" sz="1800" dirty="0"/>
          </a:p>
          <a:p>
            <a:r>
              <a:rPr lang="es-ES" dirty="0"/>
              <a:t>Mantener actualizado el mapa hidrogeológico, tanto a escala regional como a escalas detalladas.</a:t>
            </a:r>
            <a:endParaRPr lang="es-CR" sz="1800" dirty="0"/>
          </a:p>
          <a:p>
            <a:r>
              <a:rPr lang="es-ES" dirty="0"/>
              <a:t>Investigar la calidad natural del recurso hidrogeológico, y de las presiones e impactos a que están sometidos, así como en la zona no saturada con especial atención al estudio de suelos contaminados; y al desarrollo de metodologías y técnicas de descontaminación para establecer y dirigir, programas de protección a los mantos acuíferos del territorio nacional.</a:t>
            </a:r>
          </a:p>
          <a:p>
            <a:pPr marL="0" indent="0">
              <a:buNone/>
            </a:pPr>
            <a:r>
              <a:rPr lang="es-ES" b="1" dirty="0"/>
              <a:t>Unidad de Investigación de Aguas Superficiales – Objetivo:</a:t>
            </a:r>
            <a:endParaRPr lang="es-CR" sz="1800" dirty="0"/>
          </a:p>
          <a:p>
            <a:r>
              <a:rPr lang="es-ES" dirty="0"/>
              <a:t>Realizar investigación científica en cuencas y en la dinámica de los ríos y otros cuerpos de aguas superficiales.</a:t>
            </a:r>
            <a:endParaRPr lang="es-CR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279CDF-CBC4-4E3A-9B8C-FE157A18B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11" y="5993892"/>
            <a:ext cx="1556537" cy="7782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B54312-D963-4EF4-BB25-BB4E5D7E4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64" y="5919748"/>
            <a:ext cx="1556537" cy="7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8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61E5B-EB92-483B-A7A7-66B05526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8E153B-A71D-4824-9074-A0D0CF62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La gobernanza del agua en Costa Rica es compleja por la diseminación de las responsabilidades y toma de decisiones en diferentes instituciones.</a:t>
            </a:r>
          </a:p>
          <a:p>
            <a:r>
              <a:rPr lang="es-CR" dirty="0"/>
              <a:t>La investigación hidrogeológica ha carecido de objetivos claros, dependiendo de la orientación momentánea de los investigadores que trabajan en las instituciones.</a:t>
            </a:r>
          </a:p>
          <a:p>
            <a:r>
              <a:rPr lang="es-CR" dirty="0"/>
              <a:t>Nuestra perspectiva es que con la creación del Servicio Geológico de Costa Rica sean establecidos los protocolos uniformes de investigación hidrogeológica, para que los estudios contribuyan a la definición de políticas públicas sobre el recurso agua, que estén en función del ordenamiento territorial y la satisfacción de las necesidades actuales y futuras de la población.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043E17B-1781-4B5A-A797-3A979E473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7" y="5546479"/>
            <a:ext cx="2361880" cy="11809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05777C7-0B2B-4DD8-B5AA-A87725CB9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08" y="5725020"/>
            <a:ext cx="1971193" cy="9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3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C41ACDBF-5169-4B42-87D2-FEDF30EC6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413071" cy="4601183"/>
          </a:xfrm>
        </p:spPr>
        <p:txBody>
          <a:bodyPr/>
          <a:lstStyle/>
          <a:p>
            <a:r>
              <a:rPr lang="es-CR" dirty="0"/>
              <a:t>¡Muchas gracias!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043E17B-1781-4B5A-A797-3A979E473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7" y="5546479"/>
            <a:ext cx="2361880" cy="11809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05777C7-0B2B-4DD8-B5AA-A87725CB9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08" y="5725020"/>
            <a:ext cx="1971193" cy="9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6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23" y="44358"/>
            <a:ext cx="9031994" cy="681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53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1" y="0"/>
            <a:ext cx="9288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4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14F99-D6B1-4ED2-A606-2DCC29FD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Contexto actual de la gobernanza del agua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611A0C-2A21-4CDE-98A7-76991EB46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824" y="868680"/>
            <a:ext cx="7315200" cy="5120640"/>
          </a:xfrm>
        </p:spPr>
        <p:txBody>
          <a:bodyPr>
            <a:normAutofit/>
          </a:bodyPr>
          <a:lstStyle/>
          <a:p>
            <a:r>
              <a:rPr lang="es-CR" dirty="0"/>
              <a:t>Existen varios organismos, instituciones, empresas </a:t>
            </a:r>
            <a:r>
              <a:rPr lang="es-ES" dirty="0"/>
              <a:t>públicas, direcciones y asociaciones que dominan la administración del recurso </a:t>
            </a:r>
            <a:r>
              <a:rPr lang="es-CR" dirty="0"/>
              <a:t>hídrico, desde grandes organizaciones </a:t>
            </a:r>
            <a:r>
              <a:rPr lang="es-ES" dirty="0"/>
              <a:t>hasta pequeñas organizaciones rurales a cargo del </a:t>
            </a:r>
            <a:r>
              <a:rPr lang="es-CR" dirty="0"/>
              <a:t>acueducto de un pueblo (ASADAS).</a:t>
            </a:r>
          </a:p>
          <a:p>
            <a:r>
              <a:rPr lang="es-ES" dirty="0"/>
              <a:t>El poder sobre el recurso, en realidad, lo ostentan tres actores principales: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Dirección de Aguas (DA) que depende del Ministerio de Ambiente y </a:t>
            </a:r>
            <a:r>
              <a:rPr lang="es-CR" dirty="0"/>
              <a:t>Energía (MINAE).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Dirección de Recurso </a:t>
            </a:r>
            <a:r>
              <a:rPr lang="es-ES" dirty="0"/>
              <a:t>Hídrico (DRH) del Servicio Nacional de Aguas Subterráneas, Riego y Avenamiento </a:t>
            </a:r>
            <a:r>
              <a:rPr lang="es-CR" dirty="0"/>
              <a:t>(SENARA), que depende del Ministerio de Agricultura.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Instituto Costarricense de Acueductos y Alcantarillados (</a:t>
            </a:r>
            <a:r>
              <a:rPr lang="es-CR" dirty="0" err="1"/>
              <a:t>AyA</a:t>
            </a:r>
            <a:r>
              <a:rPr lang="es-CR" dirty="0"/>
              <a:t>), institución pública autónoma.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BFB2586-A6E5-4FCC-81CF-EA48DCDFE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24" y="5680788"/>
            <a:ext cx="2361880" cy="118094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9F4E45F-CD18-4860-B23F-61F548970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08" y="5725020"/>
            <a:ext cx="1971193" cy="9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8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66BC8-34B8-46D0-8C65-D362AB33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Dirección de Agua (MINAE)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CF3CA9-EA24-428B-85BF-7BF11A59D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Funciones:</a:t>
            </a:r>
          </a:p>
          <a:p>
            <a:r>
              <a:rPr lang="es-ES" dirty="0"/>
              <a:t>Gestionar el uso del agua mediante trámites y el otorgamiento o rechazo de concesiones de </a:t>
            </a:r>
            <a:r>
              <a:rPr lang="es-CR" dirty="0"/>
              <a:t>aprovechamiento de fuentes superficiales, </a:t>
            </a:r>
            <a:r>
              <a:rPr lang="es-ES" dirty="0"/>
              <a:t>aguas subterráneas (pozos), agua marina, </a:t>
            </a:r>
            <a:r>
              <a:rPr lang="es-CR" dirty="0"/>
              <a:t>etc.</a:t>
            </a:r>
          </a:p>
          <a:p>
            <a:r>
              <a:rPr lang="es-ES" dirty="0"/>
              <a:t>Dar los permisos de perforación del subsuelo</a:t>
            </a:r>
          </a:p>
          <a:p>
            <a:r>
              <a:rPr lang="es-ES" dirty="0"/>
              <a:t>Autorizar obras en cauces de dominio público. </a:t>
            </a:r>
          </a:p>
          <a:p>
            <a:r>
              <a:rPr lang="es-ES" dirty="0"/>
              <a:t>Dictaminar si un cuerpo de agua es de dominio público y si se trata de cuerpos de agua en zonas de protección según la Ley de Aguas (1942) y la Ley Forestal (1969)</a:t>
            </a:r>
            <a:r>
              <a:rPr lang="es-CR" dirty="0"/>
              <a:t>.</a:t>
            </a:r>
          </a:p>
          <a:p>
            <a:pPr marL="0" indent="0">
              <a:buNone/>
            </a:pPr>
            <a:r>
              <a:rPr lang="es-CR" dirty="0"/>
              <a:t>Realiza investigación hidrogeológica, pero no es su responsabilidad por ley.</a:t>
            </a:r>
          </a:p>
          <a:p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162F2A-496C-4501-8980-D18E8D04E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7" y="5546479"/>
            <a:ext cx="2361880" cy="11809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D720090-18A2-4C3C-B4FF-016865C6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08" y="5725020"/>
            <a:ext cx="1971193" cy="9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5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C82B0-5600-49CA-B8FB-2314EF9C6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/>
              <a:t>Dirección de Recurso </a:t>
            </a:r>
            <a:r>
              <a:rPr lang="es-ES" dirty="0"/>
              <a:t>Hídrico </a:t>
            </a:r>
            <a:r>
              <a:rPr lang="es-CR" dirty="0"/>
              <a:t>(SENARA-MAG)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4E17A-B815-4365-9B31-DB788F30B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Funciones de la DRH:</a:t>
            </a:r>
          </a:p>
          <a:p>
            <a:pPr lvl="1"/>
            <a:r>
              <a:rPr lang="es-ES" dirty="0"/>
              <a:t>Realizar investigaciones sobre el recurso de aguas subterráneas.</a:t>
            </a:r>
          </a:p>
          <a:p>
            <a:pPr lvl="1"/>
            <a:r>
              <a:rPr lang="es-ES" dirty="0"/>
              <a:t>Elaborar las políticas de regulación del uso del suelo en función de la vulnerabilidad o riesgo de contaminación al que exponen las acciones humanas a este recurso.</a:t>
            </a:r>
          </a:p>
          <a:p>
            <a:r>
              <a:rPr lang="es-ES" dirty="0"/>
              <a:t>Consulta obligada a la DRH:</a:t>
            </a:r>
          </a:p>
          <a:p>
            <a:pPr lvl="1"/>
            <a:r>
              <a:rPr lang="es-ES" dirty="0"/>
              <a:t>DA-MINAE: para el trámite de permisos de perforación de pozos.</a:t>
            </a:r>
          </a:p>
          <a:p>
            <a:pPr lvl="1"/>
            <a:r>
              <a:rPr lang="es-ES" dirty="0"/>
              <a:t>Acueductos y Alcantarillados (</a:t>
            </a:r>
            <a:r>
              <a:rPr lang="es-ES" dirty="0" err="1"/>
              <a:t>AyA</a:t>
            </a:r>
            <a:r>
              <a:rPr lang="es-ES" dirty="0"/>
              <a:t>): en lo que se refiere a exoneraciones cuando se </a:t>
            </a:r>
            <a:r>
              <a:rPr lang="es-CR" dirty="0"/>
              <a:t>construyen alcantarillados sanitarios o plantas de tratamiento de aguas residuales en desarrollos inmobiliarios.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9D4F5A-F1BE-4686-B022-064FC182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7" y="5546479"/>
            <a:ext cx="2361880" cy="11809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50C2213-381B-45BB-BE12-898140BDC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08" y="5725020"/>
            <a:ext cx="1971193" cy="9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6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98370-5842-4436-927D-35085220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DRH-SENARA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574E50-2D22-4D0A-A731-2398E7E61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/>
              <a:t>Información producida:</a:t>
            </a:r>
          </a:p>
          <a:p>
            <a:r>
              <a:rPr lang="es-CR" dirty="0"/>
              <a:t>Mapas de acuíferos: 4</a:t>
            </a:r>
          </a:p>
          <a:p>
            <a:r>
              <a:rPr lang="es-CR" dirty="0"/>
              <a:t>Informes hidrogeológicos: 1</a:t>
            </a:r>
          </a:p>
          <a:p>
            <a:r>
              <a:rPr lang="es-CR" dirty="0"/>
              <a:t>Mapas hidrogeológicos: 20</a:t>
            </a:r>
          </a:p>
          <a:p>
            <a:r>
              <a:rPr lang="es-CR" dirty="0"/>
              <a:t>Mapas de vulnerabilidad: 42</a:t>
            </a:r>
          </a:p>
          <a:p>
            <a:endParaRPr lang="es-CR" dirty="0"/>
          </a:p>
          <a:p>
            <a:pPr marL="0" indent="0">
              <a:buNone/>
            </a:pPr>
            <a:r>
              <a:rPr lang="es-CR" dirty="0"/>
              <a:t>En Costa Rica existen 83 cantones.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84E583-FD6C-45A2-BC78-5E99F2C0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7" y="5554868"/>
            <a:ext cx="2361880" cy="11809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64FFD3-6F89-43AB-921C-DDB85E916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08" y="5725020"/>
            <a:ext cx="1971193" cy="9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A4B4E-F580-45B5-867D-CDD0A0B8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Acueductos y Alcantarillados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95868F-14ED-4F27-BB49-28826C8F6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dirty="0"/>
              <a:t>Institución autónoma, que </a:t>
            </a:r>
            <a:r>
              <a:rPr lang="es-ES" dirty="0"/>
              <a:t>atiende dos funciones </a:t>
            </a:r>
            <a:r>
              <a:rPr lang="es-CR" dirty="0"/>
              <a:t>principales.</a:t>
            </a:r>
          </a:p>
          <a:p>
            <a:r>
              <a:rPr lang="es-CR" dirty="0"/>
              <a:t>Es responsable del </a:t>
            </a:r>
            <a:r>
              <a:rPr lang="es-ES" dirty="0"/>
              <a:t>abastecimiento a la población.</a:t>
            </a:r>
          </a:p>
          <a:p>
            <a:r>
              <a:rPr lang="es-ES" dirty="0"/>
              <a:t>Su área de Gestión Ambiental, emite regulaciones ambientales para la protección, conservación y reserva futura del recurso.</a:t>
            </a:r>
          </a:p>
          <a:p>
            <a:r>
              <a:rPr lang="es-ES" dirty="0"/>
              <a:t>Es de consulta obligada para la DA cuando se trata de trámites relacionados con permisos de variada índole para usar el agua.</a:t>
            </a:r>
          </a:p>
          <a:p>
            <a:r>
              <a:rPr lang="es-ES" dirty="0"/>
              <a:t>Realiza estudios hidrogeológicos puntuales para sus proyectos de abastecimiento de agua.</a:t>
            </a:r>
          </a:p>
          <a:p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CEE5B1-723D-4157-AD20-7C04B8524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7" y="5546479"/>
            <a:ext cx="2361880" cy="11809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E54A491-335D-41D4-B2EB-FA93DCEC0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08" y="5725020"/>
            <a:ext cx="1971193" cy="9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1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E3022-4B11-40DF-AE99-22BD160A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Multiplicidad de actores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C4D461-A699-48C2-AA89-C3DE4EA22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Funciones claras en las tres instituciones, pero quedan vacíos.</a:t>
            </a:r>
          </a:p>
          <a:p>
            <a:r>
              <a:rPr lang="es-ES" dirty="0"/>
              <a:t>El hecho de que estos tres actores </a:t>
            </a:r>
            <a:r>
              <a:rPr lang="es-CR" dirty="0"/>
              <a:t>respondan a ministerios diferentes, con políticas no siempre concordantes, o que </a:t>
            </a:r>
            <a:r>
              <a:rPr lang="es-ES" dirty="0"/>
              <a:t>no obedezcan a nadie, no parece ser lo </a:t>
            </a:r>
            <a:r>
              <a:rPr lang="es-CR" dirty="0"/>
              <a:t>más acertado.</a:t>
            </a:r>
          </a:p>
          <a:p>
            <a:r>
              <a:rPr lang="es-ES" dirty="0"/>
              <a:t>Coordinación interinstitucional deficiente.</a:t>
            </a:r>
          </a:p>
          <a:p>
            <a:r>
              <a:rPr lang="es-CR" dirty="0"/>
              <a:t>Todas producen regulaciones propias, </a:t>
            </a:r>
            <a:r>
              <a:rPr lang="es-ES" dirty="0"/>
              <a:t>distintas y contradictorias en algunos </a:t>
            </a:r>
            <a:r>
              <a:rPr lang="es-CR" dirty="0"/>
              <a:t>casos.</a:t>
            </a:r>
          </a:p>
          <a:p>
            <a:r>
              <a:rPr lang="es-ES" dirty="0"/>
              <a:t>Ejemplos, entre otros:</a:t>
            </a:r>
          </a:p>
          <a:p>
            <a:pPr lvl="1"/>
            <a:r>
              <a:rPr lang="es-ES" dirty="0"/>
              <a:t>Términos de referencia diferentes para el mismo tipo de estudios del recurso.</a:t>
            </a:r>
          </a:p>
          <a:p>
            <a:pPr lvl="1"/>
            <a:r>
              <a:rPr lang="es-ES" dirty="0"/>
              <a:t>Regulaciones emitidas por alguna institución que no son aceptadas por otras.</a:t>
            </a:r>
          </a:p>
          <a:p>
            <a:r>
              <a:rPr lang="es-CR" dirty="0"/>
              <a:t>Multiplicidad de actores con </a:t>
            </a:r>
            <a:r>
              <a:rPr lang="es-ES" dirty="0"/>
              <a:t>mucho o poco poder sobre el recurso hídrico: </a:t>
            </a:r>
            <a:r>
              <a:rPr lang="es-CR" dirty="0"/>
              <a:t>ASADAS, SETENA, empresas de servicios públicos y otros. ministerios.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05A396-CD1E-40AB-9007-1347521D1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7" y="5546479"/>
            <a:ext cx="2361880" cy="11809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588E9C-56F3-4959-B0EF-9B363D302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108" y="5725020"/>
            <a:ext cx="1971193" cy="9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32347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1034</TotalTime>
  <Words>1275</Words>
  <Application>Microsoft Office PowerPoint</Application>
  <PresentationFormat>Panorámica</PresentationFormat>
  <Paragraphs>82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Calibri</vt:lpstr>
      <vt:lpstr>Corbel</vt:lpstr>
      <vt:lpstr>Wingdings 2</vt:lpstr>
      <vt:lpstr>Marco</vt:lpstr>
      <vt:lpstr> Gobernanza de las aguas subterráneas en Costa Rica y perspectivas de investigación hidrogeológica </vt:lpstr>
      <vt:lpstr>Presentación de PowerPoint</vt:lpstr>
      <vt:lpstr>Presentación de PowerPoint</vt:lpstr>
      <vt:lpstr>Contexto actual de la gobernanza del agua</vt:lpstr>
      <vt:lpstr>Dirección de Agua (MINAE)</vt:lpstr>
      <vt:lpstr>Dirección de Recurso Hídrico (SENARA-MAG)</vt:lpstr>
      <vt:lpstr>DRH-SENARA</vt:lpstr>
      <vt:lpstr>Acueductos y Alcantarillados</vt:lpstr>
      <vt:lpstr>Multiplicidad de actores</vt:lpstr>
      <vt:lpstr>Efectos</vt:lpstr>
      <vt:lpstr>Presentación de PowerPoint</vt:lpstr>
      <vt:lpstr>Efectos</vt:lpstr>
      <vt:lpstr>Funciones del futuro Servicio Geológico de Costa Rica</vt:lpstr>
      <vt:lpstr>Unidad de Recursos Hídrico</vt:lpstr>
      <vt:lpstr>Conclusiones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Ileana Boschini Lopez</dc:creator>
  <cp:lastModifiedBy>Ileana Boschini Lopez</cp:lastModifiedBy>
  <cp:revision>30</cp:revision>
  <dcterms:created xsi:type="dcterms:W3CDTF">2022-04-04T21:40:54Z</dcterms:created>
  <dcterms:modified xsi:type="dcterms:W3CDTF">2022-04-05T15:00:24Z</dcterms:modified>
</cp:coreProperties>
</file>